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8" r:id="rId3"/>
    <p:sldId id="261" r:id="rId4"/>
    <p:sldId id="260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88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E9BF-4D59-4D38-9127-47B087025D0E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8673-B6DB-4CA6-81B2-ADAA3CA8D80D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324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E9BF-4D59-4D38-9127-47B087025D0E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8673-B6DB-4CA6-81B2-ADAA3CA8D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876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E9BF-4D59-4D38-9127-47B087025D0E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8673-B6DB-4CA6-81B2-ADAA3CA8D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66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E9BF-4D59-4D38-9127-47B087025D0E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8673-B6DB-4CA6-81B2-ADAA3CA8D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37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E9BF-4D59-4D38-9127-47B087025D0E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8673-B6DB-4CA6-81B2-ADAA3CA8D80D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2451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E9BF-4D59-4D38-9127-47B087025D0E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8673-B6DB-4CA6-81B2-ADAA3CA8D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13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E9BF-4D59-4D38-9127-47B087025D0E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8673-B6DB-4CA6-81B2-ADAA3CA8D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964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E9BF-4D59-4D38-9127-47B087025D0E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8673-B6DB-4CA6-81B2-ADAA3CA8D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683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E9BF-4D59-4D38-9127-47B087025D0E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8673-B6DB-4CA6-81B2-ADAA3CA8D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619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CB6E9BF-4D59-4D38-9127-47B087025D0E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CB8673-B6DB-4CA6-81B2-ADAA3CA8D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609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E9BF-4D59-4D38-9127-47B087025D0E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8673-B6DB-4CA6-81B2-ADAA3CA8D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425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B6E9BF-4D59-4D38-9127-47B087025D0E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DCB8673-B6DB-4CA6-81B2-ADAA3CA8D80D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4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087334"/>
          </a:xfrm>
        </p:spPr>
        <p:txBody>
          <a:bodyPr>
            <a:normAutofit/>
          </a:bodyPr>
          <a:lstStyle/>
          <a:p>
            <a:pPr algn="ctr"/>
            <a:r>
              <a:rPr lang="ru-RU" sz="4200" b="1" dirty="0" smtClean="0"/>
              <a:t>Дополнительный профессиональный модуль (ДПМ)</a:t>
            </a:r>
            <a:r>
              <a:rPr lang="ru-RU" sz="5000" b="1" dirty="0" smtClean="0"/>
              <a:t/>
            </a:r>
            <a:br>
              <a:rPr lang="ru-RU" sz="5000" b="1" dirty="0" smtClean="0"/>
            </a:br>
            <a:r>
              <a:rPr lang="ru-RU" sz="5000" b="1" dirty="0" smtClean="0"/>
              <a:t>«Менеджмент в образовании»</a:t>
            </a:r>
            <a:endParaRPr lang="ru-RU" sz="5000" b="1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r"/>
            <a:r>
              <a:rPr lang="ru-RU" dirty="0" smtClean="0"/>
              <a:t>Кузьмина А.С.</a:t>
            </a:r>
          </a:p>
          <a:p>
            <a:pPr algn="r"/>
            <a:r>
              <a:rPr lang="ru-RU" dirty="0" smtClean="0"/>
              <a:t>Петрова Л.И.</a:t>
            </a:r>
          </a:p>
          <a:p>
            <a:pPr algn="r"/>
            <a:r>
              <a:rPr lang="ru-RU" dirty="0" err="1" smtClean="0"/>
              <a:t>Тырина</a:t>
            </a:r>
            <a:r>
              <a:rPr lang="ru-RU" dirty="0" smtClean="0"/>
              <a:t> М.П.</a:t>
            </a:r>
            <a:endParaRPr lang="ru-RU" dirty="0"/>
          </a:p>
        </p:txBody>
      </p:sp>
      <p:sp>
        <p:nvSpPr>
          <p:cNvPr id="6" name="object 2"/>
          <p:cNvSpPr txBox="1"/>
          <p:nvPr/>
        </p:nvSpPr>
        <p:spPr>
          <a:xfrm flipH="1">
            <a:off x="10774453" y="1194445"/>
            <a:ext cx="1239839" cy="39562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marR="5080" algn="ctr">
              <a:spcBef>
                <a:spcPts val="204"/>
              </a:spcBef>
            </a:pPr>
            <a:r>
              <a:rPr sz="800" b="1" spc="40" dirty="0">
                <a:solidFill>
                  <a:srgbClr val="1B4E9B"/>
                </a:solidFill>
                <a:latin typeface="Yu Gothic UI"/>
                <a:cs typeface="Yu Gothic UI"/>
              </a:rPr>
              <a:t>АЛТАЙСКИЙ </a:t>
            </a:r>
            <a:r>
              <a:rPr sz="800" b="1" spc="45" dirty="0">
                <a:solidFill>
                  <a:srgbClr val="1B4E9B"/>
                </a:solidFill>
                <a:latin typeface="Yu Gothic UI"/>
                <a:cs typeface="Yu Gothic UI"/>
              </a:rPr>
              <a:t> </a:t>
            </a:r>
            <a:r>
              <a:rPr sz="800" b="1" spc="60" dirty="0">
                <a:solidFill>
                  <a:srgbClr val="1B4E9B"/>
                </a:solidFill>
                <a:latin typeface="Yu Gothic UI"/>
                <a:cs typeface="Yu Gothic UI"/>
              </a:rPr>
              <a:t>Г</a:t>
            </a:r>
            <a:r>
              <a:rPr sz="800" b="1" spc="120" dirty="0">
                <a:solidFill>
                  <a:srgbClr val="1B4E9B"/>
                </a:solidFill>
                <a:latin typeface="Yu Gothic UI"/>
                <a:cs typeface="Yu Gothic UI"/>
              </a:rPr>
              <a:t>О</a:t>
            </a:r>
            <a:r>
              <a:rPr sz="800" b="1" spc="180" dirty="0">
                <a:solidFill>
                  <a:srgbClr val="1B4E9B"/>
                </a:solidFill>
                <a:latin typeface="Yu Gothic UI"/>
                <a:cs typeface="Yu Gothic UI"/>
              </a:rPr>
              <a:t>С</a:t>
            </a:r>
            <a:r>
              <a:rPr sz="800" b="1" spc="10" dirty="0">
                <a:solidFill>
                  <a:srgbClr val="1B4E9B"/>
                </a:solidFill>
                <a:latin typeface="Yu Gothic UI"/>
                <a:cs typeface="Yu Gothic UI"/>
              </a:rPr>
              <a:t>У</a:t>
            </a:r>
            <a:r>
              <a:rPr sz="800" b="1" spc="90" dirty="0">
                <a:solidFill>
                  <a:srgbClr val="1B4E9B"/>
                </a:solidFill>
                <a:latin typeface="Yu Gothic UI"/>
                <a:cs typeface="Yu Gothic UI"/>
              </a:rPr>
              <a:t>Д</a:t>
            </a:r>
            <a:r>
              <a:rPr sz="800" b="1" spc="5" dirty="0">
                <a:solidFill>
                  <a:srgbClr val="1B4E9B"/>
                </a:solidFill>
                <a:latin typeface="Yu Gothic UI"/>
                <a:cs typeface="Yu Gothic UI"/>
              </a:rPr>
              <a:t>А</a:t>
            </a:r>
            <a:r>
              <a:rPr sz="800" b="1" spc="90" dirty="0">
                <a:solidFill>
                  <a:srgbClr val="1B4E9B"/>
                </a:solidFill>
                <a:latin typeface="Yu Gothic UI"/>
                <a:cs typeface="Yu Gothic UI"/>
              </a:rPr>
              <a:t>Р</a:t>
            </a:r>
            <a:r>
              <a:rPr sz="800" b="1" spc="180" dirty="0">
                <a:solidFill>
                  <a:srgbClr val="1B4E9B"/>
                </a:solidFill>
                <a:latin typeface="Yu Gothic UI"/>
                <a:cs typeface="Yu Gothic UI"/>
              </a:rPr>
              <a:t>С</a:t>
            </a:r>
            <a:r>
              <a:rPr sz="800" b="1" spc="160" dirty="0">
                <a:solidFill>
                  <a:srgbClr val="1B4E9B"/>
                </a:solidFill>
                <a:latin typeface="Yu Gothic UI"/>
                <a:cs typeface="Yu Gothic UI"/>
              </a:rPr>
              <a:t>Т</a:t>
            </a:r>
            <a:r>
              <a:rPr sz="800" b="1" spc="90" dirty="0">
                <a:solidFill>
                  <a:srgbClr val="1B4E9B"/>
                </a:solidFill>
                <a:latin typeface="Yu Gothic UI"/>
                <a:cs typeface="Yu Gothic UI"/>
              </a:rPr>
              <a:t>В</a:t>
            </a:r>
            <a:r>
              <a:rPr sz="800" b="1" spc="120" dirty="0">
                <a:solidFill>
                  <a:srgbClr val="1B4E9B"/>
                </a:solidFill>
                <a:latin typeface="Yu Gothic UI"/>
                <a:cs typeface="Yu Gothic UI"/>
              </a:rPr>
              <a:t>Е</a:t>
            </a:r>
            <a:r>
              <a:rPr sz="800" b="1" spc="60" dirty="0">
                <a:solidFill>
                  <a:srgbClr val="1B4E9B"/>
                </a:solidFill>
                <a:latin typeface="Yu Gothic UI"/>
                <a:cs typeface="Yu Gothic UI"/>
              </a:rPr>
              <a:t>НН</a:t>
            </a:r>
            <a:r>
              <a:rPr sz="800" b="1" spc="170" dirty="0">
                <a:solidFill>
                  <a:srgbClr val="1B4E9B"/>
                </a:solidFill>
                <a:latin typeface="Yu Gothic UI"/>
                <a:cs typeface="Yu Gothic UI"/>
              </a:rPr>
              <a:t>Ы</a:t>
            </a:r>
            <a:r>
              <a:rPr sz="800" b="1" spc="-20" dirty="0">
                <a:solidFill>
                  <a:srgbClr val="1B4E9B"/>
                </a:solidFill>
                <a:latin typeface="Yu Gothic UI"/>
                <a:cs typeface="Yu Gothic UI"/>
              </a:rPr>
              <a:t>Й  </a:t>
            </a:r>
            <a:r>
              <a:rPr sz="800" b="1" spc="95" dirty="0">
                <a:solidFill>
                  <a:srgbClr val="1B4E9B"/>
                </a:solidFill>
                <a:latin typeface="Yu Gothic UI"/>
                <a:cs typeface="Yu Gothic UI"/>
              </a:rPr>
              <a:t>УНИВЕРСИТЕТ</a:t>
            </a:r>
            <a:endParaRPr sz="800" dirty="0">
              <a:latin typeface="Yu Gothic UI"/>
              <a:cs typeface="Yu Gothic UI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 flipH="1">
            <a:off x="10768344" y="117078"/>
            <a:ext cx="1252059" cy="102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394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Цель ДПМ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подготовка </a:t>
            </a:r>
            <a:r>
              <a:rPr lang="ru-RU" dirty="0"/>
              <a:t>выпускников к организационно-управленческой деятельности в сфере образования.</a:t>
            </a:r>
            <a:endParaRPr lang="ru-RU" dirty="0"/>
          </a:p>
        </p:txBody>
      </p:sp>
      <p:sp>
        <p:nvSpPr>
          <p:cNvPr id="4" name="object 2"/>
          <p:cNvSpPr txBox="1"/>
          <p:nvPr/>
        </p:nvSpPr>
        <p:spPr>
          <a:xfrm flipH="1">
            <a:off x="10701881" y="1341740"/>
            <a:ext cx="1239839" cy="39562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marR="5080" algn="ctr">
              <a:spcBef>
                <a:spcPts val="204"/>
              </a:spcBef>
            </a:pPr>
            <a:r>
              <a:rPr sz="800" b="1" spc="40" dirty="0">
                <a:solidFill>
                  <a:srgbClr val="1B4E9B"/>
                </a:solidFill>
                <a:latin typeface="Yu Gothic UI"/>
                <a:cs typeface="Yu Gothic UI"/>
              </a:rPr>
              <a:t>АЛТАЙСКИЙ </a:t>
            </a:r>
            <a:r>
              <a:rPr sz="800" b="1" spc="45" dirty="0">
                <a:solidFill>
                  <a:srgbClr val="1B4E9B"/>
                </a:solidFill>
                <a:latin typeface="Yu Gothic UI"/>
                <a:cs typeface="Yu Gothic UI"/>
              </a:rPr>
              <a:t> </a:t>
            </a:r>
            <a:r>
              <a:rPr sz="800" b="1" spc="60" dirty="0">
                <a:solidFill>
                  <a:srgbClr val="1B4E9B"/>
                </a:solidFill>
                <a:latin typeface="Yu Gothic UI"/>
                <a:cs typeface="Yu Gothic UI"/>
              </a:rPr>
              <a:t>Г</a:t>
            </a:r>
            <a:r>
              <a:rPr sz="800" b="1" spc="120" dirty="0">
                <a:solidFill>
                  <a:srgbClr val="1B4E9B"/>
                </a:solidFill>
                <a:latin typeface="Yu Gothic UI"/>
                <a:cs typeface="Yu Gothic UI"/>
              </a:rPr>
              <a:t>О</a:t>
            </a:r>
            <a:r>
              <a:rPr sz="800" b="1" spc="180" dirty="0">
                <a:solidFill>
                  <a:srgbClr val="1B4E9B"/>
                </a:solidFill>
                <a:latin typeface="Yu Gothic UI"/>
                <a:cs typeface="Yu Gothic UI"/>
              </a:rPr>
              <a:t>С</a:t>
            </a:r>
            <a:r>
              <a:rPr sz="800" b="1" spc="10" dirty="0">
                <a:solidFill>
                  <a:srgbClr val="1B4E9B"/>
                </a:solidFill>
                <a:latin typeface="Yu Gothic UI"/>
                <a:cs typeface="Yu Gothic UI"/>
              </a:rPr>
              <a:t>У</a:t>
            </a:r>
            <a:r>
              <a:rPr sz="800" b="1" spc="90" dirty="0">
                <a:solidFill>
                  <a:srgbClr val="1B4E9B"/>
                </a:solidFill>
                <a:latin typeface="Yu Gothic UI"/>
                <a:cs typeface="Yu Gothic UI"/>
              </a:rPr>
              <a:t>Д</a:t>
            </a:r>
            <a:r>
              <a:rPr sz="800" b="1" spc="5" dirty="0">
                <a:solidFill>
                  <a:srgbClr val="1B4E9B"/>
                </a:solidFill>
                <a:latin typeface="Yu Gothic UI"/>
                <a:cs typeface="Yu Gothic UI"/>
              </a:rPr>
              <a:t>А</a:t>
            </a:r>
            <a:r>
              <a:rPr sz="800" b="1" spc="90" dirty="0">
                <a:solidFill>
                  <a:srgbClr val="1B4E9B"/>
                </a:solidFill>
                <a:latin typeface="Yu Gothic UI"/>
                <a:cs typeface="Yu Gothic UI"/>
              </a:rPr>
              <a:t>Р</a:t>
            </a:r>
            <a:r>
              <a:rPr sz="800" b="1" spc="180" dirty="0">
                <a:solidFill>
                  <a:srgbClr val="1B4E9B"/>
                </a:solidFill>
                <a:latin typeface="Yu Gothic UI"/>
                <a:cs typeface="Yu Gothic UI"/>
              </a:rPr>
              <a:t>С</a:t>
            </a:r>
            <a:r>
              <a:rPr sz="800" b="1" spc="160" dirty="0">
                <a:solidFill>
                  <a:srgbClr val="1B4E9B"/>
                </a:solidFill>
                <a:latin typeface="Yu Gothic UI"/>
                <a:cs typeface="Yu Gothic UI"/>
              </a:rPr>
              <a:t>Т</a:t>
            </a:r>
            <a:r>
              <a:rPr sz="800" b="1" spc="90" dirty="0">
                <a:solidFill>
                  <a:srgbClr val="1B4E9B"/>
                </a:solidFill>
                <a:latin typeface="Yu Gothic UI"/>
                <a:cs typeface="Yu Gothic UI"/>
              </a:rPr>
              <a:t>В</a:t>
            </a:r>
            <a:r>
              <a:rPr sz="800" b="1" spc="120" dirty="0">
                <a:solidFill>
                  <a:srgbClr val="1B4E9B"/>
                </a:solidFill>
                <a:latin typeface="Yu Gothic UI"/>
                <a:cs typeface="Yu Gothic UI"/>
              </a:rPr>
              <a:t>Е</a:t>
            </a:r>
            <a:r>
              <a:rPr sz="800" b="1" spc="60" dirty="0">
                <a:solidFill>
                  <a:srgbClr val="1B4E9B"/>
                </a:solidFill>
                <a:latin typeface="Yu Gothic UI"/>
                <a:cs typeface="Yu Gothic UI"/>
              </a:rPr>
              <a:t>НН</a:t>
            </a:r>
            <a:r>
              <a:rPr sz="800" b="1" spc="170" dirty="0">
                <a:solidFill>
                  <a:srgbClr val="1B4E9B"/>
                </a:solidFill>
                <a:latin typeface="Yu Gothic UI"/>
                <a:cs typeface="Yu Gothic UI"/>
              </a:rPr>
              <a:t>Ы</a:t>
            </a:r>
            <a:r>
              <a:rPr sz="800" b="1" spc="-20" dirty="0">
                <a:solidFill>
                  <a:srgbClr val="1B4E9B"/>
                </a:solidFill>
                <a:latin typeface="Yu Gothic UI"/>
                <a:cs typeface="Yu Gothic UI"/>
              </a:rPr>
              <a:t>Й  </a:t>
            </a:r>
            <a:r>
              <a:rPr sz="800" b="1" spc="95" dirty="0">
                <a:solidFill>
                  <a:srgbClr val="1B4E9B"/>
                </a:solidFill>
                <a:latin typeface="Yu Gothic UI"/>
                <a:cs typeface="Yu Gothic UI"/>
              </a:rPr>
              <a:t>УНИВЕРСИТЕТ</a:t>
            </a:r>
            <a:endParaRPr sz="800" dirty="0">
              <a:latin typeface="Yu Gothic UI"/>
              <a:cs typeface="Yu Gothic UI"/>
            </a:endParaRPr>
          </a:p>
        </p:txBody>
      </p:sp>
      <p:pic>
        <p:nvPicPr>
          <p:cNvPr id="5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 flipH="1">
            <a:off x="10695772" y="264373"/>
            <a:ext cx="1252059" cy="102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459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Задачи ДПМ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1. Сформировать у выпускников целостное представление об основных процессов управления образовательными организациями в условиях рынка.</a:t>
            </a:r>
          </a:p>
          <a:p>
            <a:r>
              <a:rPr lang="ru-RU" dirty="0"/>
              <a:t>2. Сформировать компетенции выявления факторов влияния внешней и внутренней среды на развитие образовательной организации.</a:t>
            </a:r>
          </a:p>
          <a:p>
            <a:r>
              <a:rPr lang="ru-RU" dirty="0"/>
              <a:t>3. Обучить слушателей методам принятия управленческих решений в сфере образования.</a:t>
            </a:r>
          </a:p>
          <a:p>
            <a:r>
              <a:rPr lang="ru-RU" dirty="0"/>
              <a:t>4. Сформировать способность управлять реализацией программы развития образовательной организации.</a:t>
            </a:r>
          </a:p>
          <a:p>
            <a:r>
              <a:rPr lang="ru-RU" dirty="0"/>
              <a:t>5. Обеспечить развитие у выпускников компетенций в области управления кадровой политикой и кадровым планированием в системе образования.</a:t>
            </a:r>
          </a:p>
          <a:p>
            <a:r>
              <a:rPr lang="ru-RU" dirty="0"/>
              <a:t>6. Сформировать способность учитывать психологическую специфику кадровой работы в образовательной организации.</a:t>
            </a:r>
          </a:p>
          <a:p>
            <a:r>
              <a:rPr lang="ru-RU" dirty="0"/>
              <a:t>5. Сформировать компетенции в области управления инновационными процессами в образовательной организации.</a:t>
            </a:r>
            <a:endParaRPr lang="ru-RU" dirty="0"/>
          </a:p>
        </p:txBody>
      </p:sp>
      <p:sp>
        <p:nvSpPr>
          <p:cNvPr id="4" name="object 2"/>
          <p:cNvSpPr txBox="1"/>
          <p:nvPr/>
        </p:nvSpPr>
        <p:spPr>
          <a:xfrm flipH="1">
            <a:off x="10701881" y="1341740"/>
            <a:ext cx="1239839" cy="39562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marR="5080" algn="ctr">
              <a:spcBef>
                <a:spcPts val="204"/>
              </a:spcBef>
            </a:pPr>
            <a:r>
              <a:rPr sz="800" b="1" spc="40" dirty="0">
                <a:solidFill>
                  <a:srgbClr val="1B4E9B"/>
                </a:solidFill>
                <a:latin typeface="Yu Gothic UI"/>
                <a:cs typeface="Yu Gothic UI"/>
              </a:rPr>
              <a:t>АЛТАЙСКИЙ </a:t>
            </a:r>
            <a:r>
              <a:rPr sz="800" b="1" spc="45" dirty="0">
                <a:solidFill>
                  <a:srgbClr val="1B4E9B"/>
                </a:solidFill>
                <a:latin typeface="Yu Gothic UI"/>
                <a:cs typeface="Yu Gothic UI"/>
              </a:rPr>
              <a:t> </a:t>
            </a:r>
            <a:r>
              <a:rPr sz="800" b="1" spc="60" dirty="0">
                <a:solidFill>
                  <a:srgbClr val="1B4E9B"/>
                </a:solidFill>
                <a:latin typeface="Yu Gothic UI"/>
                <a:cs typeface="Yu Gothic UI"/>
              </a:rPr>
              <a:t>Г</a:t>
            </a:r>
            <a:r>
              <a:rPr sz="800" b="1" spc="120" dirty="0">
                <a:solidFill>
                  <a:srgbClr val="1B4E9B"/>
                </a:solidFill>
                <a:latin typeface="Yu Gothic UI"/>
                <a:cs typeface="Yu Gothic UI"/>
              </a:rPr>
              <a:t>О</a:t>
            </a:r>
            <a:r>
              <a:rPr sz="800" b="1" spc="180" dirty="0">
                <a:solidFill>
                  <a:srgbClr val="1B4E9B"/>
                </a:solidFill>
                <a:latin typeface="Yu Gothic UI"/>
                <a:cs typeface="Yu Gothic UI"/>
              </a:rPr>
              <a:t>С</a:t>
            </a:r>
            <a:r>
              <a:rPr sz="800" b="1" spc="10" dirty="0">
                <a:solidFill>
                  <a:srgbClr val="1B4E9B"/>
                </a:solidFill>
                <a:latin typeface="Yu Gothic UI"/>
                <a:cs typeface="Yu Gothic UI"/>
              </a:rPr>
              <a:t>У</a:t>
            </a:r>
            <a:r>
              <a:rPr sz="800" b="1" spc="90" dirty="0">
                <a:solidFill>
                  <a:srgbClr val="1B4E9B"/>
                </a:solidFill>
                <a:latin typeface="Yu Gothic UI"/>
                <a:cs typeface="Yu Gothic UI"/>
              </a:rPr>
              <a:t>Д</a:t>
            </a:r>
            <a:r>
              <a:rPr sz="800" b="1" spc="5" dirty="0">
                <a:solidFill>
                  <a:srgbClr val="1B4E9B"/>
                </a:solidFill>
                <a:latin typeface="Yu Gothic UI"/>
                <a:cs typeface="Yu Gothic UI"/>
              </a:rPr>
              <a:t>А</a:t>
            </a:r>
            <a:r>
              <a:rPr sz="800" b="1" spc="90" dirty="0">
                <a:solidFill>
                  <a:srgbClr val="1B4E9B"/>
                </a:solidFill>
                <a:latin typeface="Yu Gothic UI"/>
                <a:cs typeface="Yu Gothic UI"/>
              </a:rPr>
              <a:t>Р</a:t>
            </a:r>
            <a:r>
              <a:rPr sz="800" b="1" spc="180" dirty="0">
                <a:solidFill>
                  <a:srgbClr val="1B4E9B"/>
                </a:solidFill>
                <a:latin typeface="Yu Gothic UI"/>
                <a:cs typeface="Yu Gothic UI"/>
              </a:rPr>
              <a:t>С</a:t>
            </a:r>
            <a:r>
              <a:rPr sz="800" b="1" spc="160" dirty="0">
                <a:solidFill>
                  <a:srgbClr val="1B4E9B"/>
                </a:solidFill>
                <a:latin typeface="Yu Gothic UI"/>
                <a:cs typeface="Yu Gothic UI"/>
              </a:rPr>
              <a:t>Т</a:t>
            </a:r>
            <a:r>
              <a:rPr sz="800" b="1" spc="90" dirty="0">
                <a:solidFill>
                  <a:srgbClr val="1B4E9B"/>
                </a:solidFill>
                <a:latin typeface="Yu Gothic UI"/>
                <a:cs typeface="Yu Gothic UI"/>
              </a:rPr>
              <a:t>В</a:t>
            </a:r>
            <a:r>
              <a:rPr sz="800" b="1" spc="120" dirty="0">
                <a:solidFill>
                  <a:srgbClr val="1B4E9B"/>
                </a:solidFill>
                <a:latin typeface="Yu Gothic UI"/>
                <a:cs typeface="Yu Gothic UI"/>
              </a:rPr>
              <a:t>Е</a:t>
            </a:r>
            <a:r>
              <a:rPr sz="800" b="1" spc="60" dirty="0">
                <a:solidFill>
                  <a:srgbClr val="1B4E9B"/>
                </a:solidFill>
                <a:latin typeface="Yu Gothic UI"/>
                <a:cs typeface="Yu Gothic UI"/>
              </a:rPr>
              <a:t>НН</a:t>
            </a:r>
            <a:r>
              <a:rPr sz="800" b="1" spc="170" dirty="0">
                <a:solidFill>
                  <a:srgbClr val="1B4E9B"/>
                </a:solidFill>
                <a:latin typeface="Yu Gothic UI"/>
                <a:cs typeface="Yu Gothic UI"/>
              </a:rPr>
              <a:t>Ы</a:t>
            </a:r>
            <a:r>
              <a:rPr sz="800" b="1" spc="-20" dirty="0">
                <a:solidFill>
                  <a:srgbClr val="1B4E9B"/>
                </a:solidFill>
                <a:latin typeface="Yu Gothic UI"/>
                <a:cs typeface="Yu Gothic UI"/>
              </a:rPr>
              <a:t>Й  </a:t>
            </a:r>
            <a:r>
              <a:rPr sz="800" b="1" spc="95" dirty="0">
                <a:solidFill>
                  <a:srgbClr val="1B4E9B"/>
                </a:solidFill>
                <a:latin typeface="Yu Gothic UI"/>
                <a:cs typeface="Yu Gothic UI"/>
              </a:rPr>
              <a:t>УНИВЕРСИТЕТ</a:t>
            </a:r>
            <a:endParaRPr sz="800" dirty="0">
              <a:latin typeface="Yu Gothic UI"/>
              <a:cs typeface="Yu Gothic UI"/>
            </a:endParaRPr>
          </a:p>
        </p:txBody>
      </p:sp>
      <p:pic>
        <p:nvPicPr>
          <p:cNvPr id="5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 flipH="1">
            <a:off x="10695772" y="264373"/>
            <a:ext cx="1252059" cy="102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684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Преимущества и особенности ДПМ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получение </a:t>
            </a:r>
            <a:r>
              <a:rPr lang="ru-RU" dirty="0"/>
              <a:t>компетенций, позволяющих выпускнику успешно работать в сфере управления образовательными проектами, </a:t>
            </a:r>
            <a:r>
              <a:rPr lang="ru-RU" dirty="0" smtClean="0"/>
              <a:t>образовательными учреждениями;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развитие </a:t>
            </a:r>
            <a:r>
              <a:rPr lang="ru-RU" dirty="0"/>
              <a:t>у выпускников личностных качеств, позволяющих успешно реализовывать программу развития образовательной </a:t>
            </a:r>
            <a:r>
              <a:rPr lang="ru-RU" dirty="0" smtClean="0"/>
              <a:t>организации;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раскрытие психологических аспектов кадровой работы в образовательной </a:t>
            </a:r>
            <a:r>
              <a:rPr lang="ru-RU" dirty="0" smtClean="0"/>
              <a:t>организации;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п</a:t>
            </a:r>
            <a:r>
              <a:rPr lang="ru-RU" dirty="0" smtClean="0"/>
              <a:t>едагоги</a:t>
            </a:r>
            <a:r>
              <a:rPr lang="ru-RU" dirty="0"/>
              <a:t>, освоившие дополнительный профессиональный </a:t>
            </a:r>
            <a:r>
              <a:rPr lang="ru-RU" dirty="0" smtClean="0"/>
              <a:t>модуль, смогут не </a:t>
            </a:r>
            <a:r>
              <a:rPr lang="ru-RU" dirty="0"/>
              <a:t>только вести преподавательскую деятельность, но и построить карьеру руководителя или открыть свое дело в сфере образования.</a:t>
            </a:r>
            <a:endParaRPr lang="ru-RU" dirty="0"/>
          </a:p>
        </p:txBody>
      </p:sp>
      <p:sp>
        <p:nvSpPr>
          <p:cNvPr id="4" name="object 2"/>
          <p:cNvSpPr txBox="1"/>
          <p:nvPr/>
        </p:nvSpPr>
        <p:spPr>
          <a:xfrm flipH="1">
            <a:off x="10701881" y="1341740"/>
            <a:ext cx="1239839" cy="39562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marR="5080" algn="ctr">
              <a:spcBef>
                <a:spcPts val="204"/>
              </a:spcBef>
            </a:pPr>
            <a:r>
              <a:rPr sz="800" b="1" spc="40" dirty="0">
                <a:solidFill>
                  <a:srgbClr val="1B4E9B"/>
                </a:solidFill>
                <a:latin typeface="Yu Gothic UI"/>
                <a:cs typeface="Yu Gothic UI"/>
              </a:rPr>
              <a:t>АЛТАЙСКИЙ </a:t>
            </a:r>
            <a:r>
              <a:rPr sz="800" b="1" spc="45" dirty="0">
                <a:solidFill>
                  <a:srgbClr val="1B4E9B"/>
                </a:solidFill>
                <a:latin typeface="Yu Gothic UI"/>
                <a:cs typeface="Yu Gothic UI"/>
              </a:rPr>
              <a:t> </a:t>
            </a:r>
            <a:r>
              <a:rPr sz="800" b="1" spc="60" dirty="0">
                <a:solidFill>
                  <a:srgbClr val="1B4E9B"/>
                </a:solidFill>
                <a:latin typeface="Yu Gothic UI"/>
                <a:cs typeface="Yu Gothic UI"/>
              </a:rPr>
              <a:t>Г</a:t>
            </a:r>
            <a:r>
              <a:rPr sz="800" b="1" spc="120" dirty="0">
                <a:solidFill>
                  <a:srgbClr val="1B4E9B"/>
                </a:solidFill>
                <a:latin typeface="Yu Gothic UI"/>
                <a:cs typeface="Yu Gothic UI"/>
              </a:rPr>
              <a:t>О</a:t>
            </a:r>
            <a:r>
              <a:rPr sz="800" b="1" spc="180" dirty="0">
                <a:solidFill>
                  <a:srgbClr val="1B4E9B"/>
                </a:solidFill>
                <a:latin typeface="Yu Gothic UI"/>
                <a:cs typeface="Yu Gothic UI"/>
              </a:rPr>
              <a:t>С</a:t>
            </a:r>
            <a:r>
              <a:rPr sz="800" b="1" spc="10" dirty="0">
                <a:solidFill>
                  <a:srgbClr val="1B4E9B"/>
                </a:solidFill>
                <a:latin typeface="Yu Gothic UI"/>
                <a:cs typeface="Yu Gothic UI"/>
              </a:rPr>
              <a:t>У</a:t>
            </a:r>
            <a:r>
              <a:rPr sz="800" b="1" spc="90" dirty="0">
                <a:solidFill>
                  <a:srgbClr val="1B4E9B"/>
                </a:solidFill>
                <a:latin typeface="Yu Gothic UI"/>
                <a:cs typeface="Yu Gothic UI"/>
              </a:rPr>
              <a:t>Д</a:t>
            </a:r>
            <a:r>
              <a:rPr sz="800" b="1" spc="5" dirty="0">
                <a:solidFill>
                  <a:srgbClr val="1B4E9B"/>
                </a:solidFill>
                <a:latin typeface="Yu Gothic UI"/>
                <a:cs typeface="Yu Gothic UI"/>
              </a:rPr>
              <a:t>А</a:t>
            </a:r>
            <a:r>
              <a:rPr sz="800" b="1" spc="90" dirty="0">
                <a:solidFill>
                  <a:srgbClr val="1B4E9B"/>
                </a:solidFill>
                <a:latin typeface="Yu Gothic UI"/>
                <a:cs typeface="Yu Gothic UI"/>
              </a:rPr>
              <a:t>Р</a:t>
            </a:r>
            <a:r>
              <a:rPr sz="800" b="1" spc="180" dirty="0">
                <a:solidFill>
                  <a:srgbClr val="1B4E9B"/>
                </a:solidFill>
                <a:latin typeface="Yu Gothic UI"/>
                <a:cs typeface="Yu Gothic UI"/>
              </a:rPr>
              <a:t>С</a:t>
            </a:r>
            <a:r>
              <a:rPr sz="800" b="1" spc="160" dirty="0">
                <a:solidFill>
                  <a:srgbClr val="1B4E9B"/>
                </a:solidFill>
                <a:latin typeface="Yu Gothic UI"/>
                <a:cs typeface="Yu Gothic UI"/>
              </a:rPr>
              <a:t>Т</a:t>
            </a:r>
            <a:r>
              <a:rPr sz="800" b="1" spc="90" dirty="0">
                <a:solidFill>
                  <a:srgbClr val="1B4E9B"/>
                </a:solidFill>
                <a:latin typeface="Yu Gothic UI"/>
                <a:cs typeface="Yu Gothic UI"/>
              </a:rPr>
              <a:t>В</a:t>
            </a:r>
            <a:r>
              <a:rPr sz="800" b="1" spc="120" dirty="0">
                <a:solidFill>
                  <a:srgbClr val="1B4E9B"/>
                </a:solidFill>
                <a:latin typeface="Yu Gothic UI"/>
                <a:cs typeface="Yu Gothic UI"/>
              </a:rPr>
              <a:t>Е</a:t>
            </a:r>
            <a:r>
              <a:rPr sz="800" b="1" spc="60" dirty="0">
                <a:solidFill>
                  <a:srgbClr val="1B4E9B"/>
                </a:solidFill>
                <a:latin typeface="Yu Gothic UI"/>
                <a:cs typeface="Yu Gothic UI"/>
              </a:rPr>
              <a:t>НН</a:t>
            </a:r>
            <a:r>
              <a:rPr sz="800" b="1" spc="170" dirty="0">
                <a:solidFill>
                  <a:srgbClr val="1B4E9B"/>
                </a:solidFill>
                <a:latin typeface="Yu Gothic UI"/>
                <a:cs typeface="Yu Gothic UI"/>
              </a:rPr>
              <a:t>Ы</a:t>
            </a:r>
            <a:r>
              <a:rPr sz="800" b="1" spc="-20" dirty="0">
                <a:solidFill>
                  <a:srgbClr val="1B4E9B"/>
                </a:solidFill>
                <a:latin typeface="Yu Gothic UI"/>
                <a:cs typeface="Yu Gothic UI"/>
              </a:rPr>
              <a:t>Й  </a:t>
            </a:r>
            <a:r>
              <a:rPr sz="800" b="1" spc="95" dirty="0">
                <a:solidFill>
                  <a:srgbClr val="1B4E9B"/>
                </a:solidFill>
                <a:latin typeface="Yu Gothic UI"/>
                <a:cs typeface="Yu Gothic UI"/>
              </a:rPr>
              <a:t>УНИВЕРСИТЕТ</a:t>
            </a:r>
            <a:endParaRPr sz="800" dirty="0">
              <a:latin typeface="Yu Gothic UI"/>
              <a:cs typeface="Yu Gothic UI"/>
            </a:endParaRPr>
          </a:p>
        </p:txBody>
      </p:sp>
      <p:pic>
        <p:nvPicPr>
          <p:cNvPr id="5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 flipH="1">
            <a:off x="10695772" y="264373"/>
            <a:ext cx="1252059" cy="102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56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Дисциплины ДПМ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Основы менеджмента в сфере образования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Кадровый менеджмент в системе образования 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Управление инновационными процессами в образовании 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  <p:sp>
        <p:nvSpPr>
          <p:cNvPr id="4" name="object 2"/>
          <p:cNvSpPr txBox="1"/>
          <p:nvPr/>
        </p:nvSpPr>
        <p:spPr>
          <a:xfrm flipH="1">
            <a:off x="10701881" y="1341740"/>
            <a:ext cx="1239839" cy="39562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marR="5080" algn="ctr">
              <a:spcBef>
                <a:spcPts val="204"/>
              </a:spcBef>
            </a:pPr>
            <a:r>
              <a:rPr sz="800" b="1" spc="40" dirty="0">
                <a:solidFill>
                  <a:srgbClr val="1B4E9B"/>
                </a:solidFill>
                <a:latin typeface="Yu Gothic UI"/>
                <a:cs typeface="Yu Gothic UI"/>
              </a:rPr>
              <a:t>АЛТАЙСКИЙ </a:t>
            </a:r>
            <a:r>
              <a:rPr sz="800" b="1" spc="45" dirty="0">
                <a:solidFill>
                  <a:srgbClr val="1B4E9B"/>
                </a:solidFill>
                <a:latin typeface="Yu Gothic UI"/>
                <a:cs typeface="Yu Gothic UI"/>
              </a:rPr>
              <a:t> </a:t>
            </a:r>
            <a:r>
              <a:rPr sz="800" b="1" spc="60" dirty="0">
                <a:solidFill>
                  <a:srgbClr val="1B4E9B"/>
                </a:solidFill>
                <a:latin typeface="Yu Gothic UI"/>
                <a:cs typeface="Yu Gothic UI"/>
              </a:rPr>
              <a:t>Г</a:t>
            </a:r>
            <a:r>
              <a:rPr sz="800" b="1" spc="120" dirty="0">
                <a:solidFill>
                  <a:srgbClr val="1B4E9B"/>
                </a:solidFill>
                <a:latin typeface="Yu Gothic UI"/>
                <a:cs typeface="Yu Gothic UI"/>
              </a:rPr>
              <a:t>О</a:t>
            </a:r>
            <a:r>
              <a:rPr sz="800" b="1" spc="180" dirty="0">
                <a:solidFill>
                  <a:srgbClr val="1B4E9B"/>
                </a:solidFill>
                <a:latin typeface="Yu Gothic UI"/>
                <a:cs typeface="Yu Gothic UI"/>
              </a:rPr>
              <a:t>С</a:t>
            </a:r>
            <a:r>
              <a:rPr sz="800" b="1" spc="10" dirty="0">
                <a:solidFill>
                  <a:srgbClr val="1B4E9B"/>
                </a:solidFill>
                <a:latin typeface="Yu Gothic UI"/>
                <a:cs typeface="Yu Gothic UI"/>
              </a:rPr>
              <a:t>У</a:t>
            </a:r>
            <a:r>
              <a:rPr sz="800" b="1" spc="90" dirty="0">
                <a:solidFill>
                  <a:srgbClr val="1B4E9B"/>
                </a:solidFill>
                <a:latin typeface="Yu Gothic UI"/>
                <a:cs typeface="Yu Gothic UI"/>
              </a:rPr>
              <a:t>Д</a:t>
            </a:r>
            <a:r>
              <a:rPr sz="800" b="1" spc="5" dirty="0">
                <a:solidFill>
                  <a:srgbClr val="1B4E9B"/>
                </a:solidFill>
                <a:latin typeface="Yu Gothic UI"/>
                <a:cs typeface="Yu Gothic UI"/>
              </a:rPr>
              <a:t>А</a:t>
            </a:r>
            <a:r>
              <a:rPr sz="800" b="1" spc="90" dirty="0">
                <a:solidFill>
                  <a:srgbClr val="1B4E9B"/>
                </a:solidFill>
                <a:latin typeface="Yu Gothic UI"/>
                <a:cs typeface="Yu Gothic UI"/>
              </a:rPr>
              <a:t>Р</a:t>
            </a:r>
            <a:r>
              <a:rPr sz="800" b="1" spc="180" dirty="0">
                <a:solidFill>
                  <a:srgbClr val="1B4E9B"/>
                </a:solidFill>
                <a:latin typeface="Yu Gothic UI"/>
                <a:cs typeface="Yu Gothic UI"/>
              </a:rPr>
              <a:t>С</a:t>
            </a:r>
            <a:r>
              <a:rPr sz="800" b="1" spc="160" dirty="0">
                <a:solidFill>
                  <a:srgbClr val="1B4E9B"/>
                </a:solidFill>
                <a:latin typeface="Yu Gothic UI"/>
                <a:cs typeface="Yu Gothic UI"/>
              </a:rPr>
              <a:t>Т</a:t>
            </a:r>
            <a:r>
              <a:rPr sz="800" b="1" spc="90" dirty="0">
                <a:solidFill>
                  <a:srgbClr val="1B4E9B"/>
                </a:solidFill>
                <a:latin typeface="Yu Gothic UI"/>
                <a:cs typeface="Yu Gothic UI"/>
              </a:rPr>
              <a:t>В</a:t>
            </a:r>
            <a:r>
              <a:rPr sz="800" b="1" spc="120" dirty="0">
                <a:solidFill>
                  <a:srgbClr val="1B4E9B"/>
                </a:solidFill>
                <a:latin typeface="Yu Gothic UI"/>
                <a:cs typeface="Yu Gothic UI"/>
              </a:rPr>
              <a:t>Е</a:t>
            </a:r>
            <a:r>
              <a:rPr sz="800" b="1" spc="60" dirty="0">
                <a:solidFill>
                  <a:srgbClr val="1B4E9B"/>
                </a:solidFill>
                <a:latin typeface="Yu Gothic UI"/>
                <a:cs typeface="Yu Gothic UI"/>
              </a:rPr>
              <a:t>НН</a:t>
            </a:r>
            <a:r>
              <a:rPr sz="800" b="1" spc="170" dirty="0">
                <a:solidFill>
                  <a:srgbClr val="1B4E9B"/>
                </a:solidFill>
                <a:latin typeface="Yu Gothic UI"/>
                <a:cs typeface="Yu Gothic UI"/>
              </a:rPr>
              <a:t>Ы</a:t>
            </a:r>
            <a:r>
              <a:rPr sz="800" b="1" spc="-20" dirty="0">
                <a:solidFill>
                  <a:srgbClr val="1B4E9B"/>
                </a:solidFill>
                <a:latin typeface="Yu Gothic UI"/>
                <a:cs typeface="Yu Gothic UI"/>
              </a:rPr>
              <a:t>Й  </a:t>
            </a:r>
            <a:r>
              <a:rPr sz="800" b="1" spc="95" dirty="0">
                <a:solidFill>
                  <a:srgbClr val="1B4E9B"/>
                </a:solidFill>
                <a:latin typeface="Yu Gothic UI"/>
                <a:cs typeface="Yu Gothic UI"/>
              </a:rPr>
              <a:t>УНИВЕРСИТЕТ</a:t>
            </a:r>
            <a:endParaRPr sz="800" dirty="0">
              <a:latin typeface="Yu Gothic UI"/>
              <a:cs typeface="Yu Gothic UI"/>
            </a:endParaRPr>
          </a:p>
        </p:txBody>
      </p:sp>
      <p:pic>
        <p:nvPicPr>
          <p:cNvPr id="5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 flipH="1">
            <a:off x="10695772" y="264373"/>
            <a:ext cx="1252059" cy="102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250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Основы менеджмента в сфере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Тематические разделы дисциплины: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Методологические основы менеджмента.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Управление во внешней и внутренней среде образовательных организаций.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Процесс и процедура принятие управленческий решений.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Типы и виды организационных структур.  </a:t>
            </a:r>
            <a:endParaRPr lang="ru-RU" dirty="0" smtClean="0"/>
          </a:p>
          <a:p>
            <a:pPr marL="457200" lvl="0" indent="-457200">
              <a:buFont typeface="+mj-lt"/>
              <a:buAutoNum type="arabicPeriod"/>
            </a:pPr>
            <a:endParaRPr lang="ru-RU" dirty="0"/>
          </a:p>
          <a:p>
            <a:pPr marL="0" lvl="0" indent="0">
              <a:buNone/>
            </a:pPr>
            <a:endParaRPr lang="ru-RU" dirty="0" smtClean="0"/>
          </a:p>
          <a:p>
            <a:pPr marL="0" lvl="0" indent="0">
              <a:buNone/>
            </a:pPr>
            <a:r>
              <a:rPr lang="ru-RU" dirty="0" smtClean="0"/>
              <a:t>Преподаватель дисциплины: </a:t>
            </a:r>
            <a:r>
              <a:rPr lang="ru-RU" dirty="0"/>
              <a:t>Петрова Людмила Ивановна, кандидат экономических наук, </a:t>
            </a:r>
            <a:r>
              <a:rPr lang="ru-RU" dirty="0" smtClean="0"/>
              <a:t>доцент кафедры </a:t>
            </a:r>
            <a:r>
              <a:rPr lang="ru-RU" dirty="0"/>
              <a:t>менеджмента, организации бизнеса и </a:t>
            </a:r>
            <a:r>
              <a:rPr lang="ru-RU" dirty="0" smtClean="0"/>
              <a:t>инноваций МИЭМИС</a:t>
            </a:r>
            <a:endParaRPr lang="ru-RU" dirty="0"/>
          </a:p>
        </p:txBody>
      </p:sp>
      <p:sp>
        <p:nvSpPr>
          <p:cNvPr id="4" name="object 2"/>
          <p:cNvSpPr txBox="1"/>
          <p:nvPr/>
        </p:nvSpPr>
        <p:spPr>
          <a:xfrm flipH="1">
            <a:off x="10701881" y="1341740"/>
            <a:ext cx="1239839" cy="39562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marR="5080" algn="ctr">
              <a:spcBef>
                <a:spcPts val="204"/>
              </a:spcBef>
            </a:pPr>
            <a:r>
              <a:rPr sz="800" b="1" spc="40" dirty="0">
                <a:solidFill>
                  <a:srgbClr val="1B4E9B"/>
                </a:solidFill>
                <a:latin typeface="Yu Gothic UI"/>
                <a:cs typeface="Yu Gothic UI"/>
              </a:rPr>
              <a:t>АЛТАЙСКИЙ </a:t>
            </a:r>
            <a:r>
              <a:rPr sz="800" b="1" spc="45" dirty="0">
                <a:solidFill>
                  <a:srgbClr val="1B4E9B"/>
                </a:solidFill>
                <a:latin typeface="Yu Gothic UI"/>
                <a:cs typeface="Yu Gothic UI"/>
              </a:rPr>
              <a:t> </a:t>
            </a:r>
            <a:r>
              <a:rPr sz="800" b="1" spc="60" dirty="0">
                <a:solidFill>
                  <a:srgbClr val="1B4E9B"/>
                </a:solidFill>
                <a:latin typeface="Yu Gothic UI"/>
                <a:cs typeface="Yu Gothic UI"/>
              </a:rPr>
              <a:t>Г</a:t>
            </a:r>
            <a:r>
              <a:rPr sz="800" b="1" spc="120" dirty="0">
                <a:solidFill>
                  <a:srgbClr val="1B4E9B"/>
                </a:solidFill>
                <a:latin typeface="Yu Gothic UI"/>
                <a:cs typeface="Yu Gothic UI"/>
              </a:rPr>
              <a:t>О</a:t>
            </a:r>
            <a:r>
              <a:rPr sz="800" b="1" spc="180" dirty="0">
                <a:solidFill>
                  <a:srgbClr val="1B4E9B"/>
                </a:solidFill>
                <a:latin typeface="Yu Gothic UI"/>
                <a:cs typeface="Yu Gothic UI"/>
              </a:rPr>
              <a:t>С</a:t>
            </a:r>
            <a:r>
              <a:rPr sz="800" b="1" spc="10" dirty="0">
                <a:solidFill>
                  <a:srgbClr val="1B4E9B"/>
                </a:solidFill>
                <a:latin typeface="Yu Gothic UI"/>
                <a:cs typeface="Yu Gothic UI"/>
              </a:rPr>
              <a:t>У</a:t>
            </a:r>
            <a:r>
              <a:rPr sz="800" b="1" spc="90" dirty="0">
                <a:solidFill>
                  <a:srgbClr val="1B4E9B"/>
                </a:solidFill>
                <a:latin typeface="Yu Gothic UI"/>
                <a:cs typeface="Yu Gothic UI"/>
              </a:rPr>
              <a:t>Д</a:t>
            </a:r>
            <a:r>
              <a:rPr sz="800" b="1" spc="5" dirty="0">
                <a:solidFill>
                  <a:srgbClr val="1B4E9B"/>
                </a:solidFill>
                <a:latin typeface="Yu Gothic UI"/>
                <a:cs typeface="Yu Gothic UI"/>
              </a:rPr>
              <a:t>А</a:t>
            </a:r>
            <a:r>
              <a:rPr sz="800" b="1" spc="90" dirty="0">
                <a:solidFill>
                  <a:srgbClr val="1B4E9B"/>
                </a:solidFill>
                <a:latin typeface="Yu Gothic UI"/>
                <a:cs typeface="Yu Gothic UI"/>
              </a:rPr>
              <a:t>Р</a:t>
            </a:r>
            <a:r>
              <a:rPr sz="800" b="1" spc="180" dirty="0">
                <a:solidFill>
                  <a:srgbClr val="1B4E9B"/>
                </a:solidFill>
                <a:latin typeface="Yu Gothic UI"/>
                <a:cs typeface="Yu Gothic UI"/>
              </a:rPr>
              <a:t>С</a:t>
            </a:r>
            <a:r>
              <a:rPr sz="800" b="1" spc="160" dirty="0">
                <a:solidFill>
                  <a:srgbClr val="1B4E9B"/>
                </a:solidFill>
                <a:latin typeface="Yu Gothic UI"/>
                <a:cs typeface="Yu Gothic UI"/>
              </a:rPr>
              <a:t>Т</a:t>
            </a:r>
            <a:r>
              <a:rPr sz="800" b="1" spc="90" dirty="0">
                <a:solidFill>
                  <a:srgbClr val="1B4E9B"/>
                </a:solidFill>
                <a:latin typeface="Yu Gothic UI"/>
                <a:cs typeface="Yu Gothic UI"/>
              </a:rPr>
              <a:t>В</a:t>
            </a:r>
            <a:r>
              <a:rPr sz="800" b="1" spc="120" dirty="0">
                <a:solidFill>
                  <a:srgbClr val="1B4E9B"/>
                </a:solidFill>
                <a:latin typeface="Yu Gothic UI"/>
                <a:cs typeface="Yu Gothic UI"/>
              </a:rPr>
              <a:t>Е</a:t>
            </a:r>
            <a:r>
              <a:rPr sz="800" b="1" spc="60" dirty="0">
                <a:solidFill>
                  <a:srgbClr val="1B4E9B"/>
                </a:solidFill>
                <a:latin typeface="Yu Gothic UI"/>
                <a:cs typeface="Yu Gothic UI"/>
              </a:rPr>
              <a:t>НН</a:t>
            </a:r>
            <a:r>
              <a:rPr sz="800" b="1" spc="170" dirty="0">
                <a:solidFill>
                  <a:srgbClr val="1B4E9B"/>
                </a:solidFill>
                <a:latin typeface="Yu Gothic UI"/>
                <a:cs typeface="Yu Gothic UI"/>
              </a:rPr>
              <a:t>Ы</a:t>
            </a:r>
            <a:r>
              <a:rPr sz="800" b="1" spc="-20" dirty="0">
                <a:solidFill>
                  <a:srgbClr val="1B4E9B"/>
                </a:solidFill>
                <a:latin typeface="Yu Gothic UI"/>
                <a:cs typeface="Yu Gothic UI"/>
              </a:rPr>
              <a:t>Й  </a:t>
            </a:r>
            <a:r>
              <a:rPr sz="800" b="1" spc="95" dirty="0">
                <a:solidFill>
                  <a:srgbClr val="1B4E9B"/>
                </a:solidFill>
                <a:latin typeface="Yu Gothic UI"/>
                <a:cs typeface="Yu Gothic UI"/>
              </a:rPr>
              <a:t>УНИВЕРСИТЕТ</a:t>
            </a:r>
            <a:endParaRPr sz="800" dirty="0">
              <a:latin typeface="Yu Gothic UI"/>
              <a:cs typeface="Yu Gothic UI"/>
            </a:endParaRPr>
          </a:p>
        </p:txBody>
      </p:sp>
      <p:pic>
        <p:nvPicPr>
          <p:cNvPr id="5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 flipH="1">
            <a:off x="10695772" y="264373"/>
            <a:ext cx="1252059" cy="102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500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Кадровый менеджмент в системе образования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Тематические разделы дисциплины: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Кадровый </a:t>
            </a:r>
            <a:r>
              <a:rPr lang="ru-RU" dirty="0"/>
              <a:t>менеджмент: теория и практика управления человеческими ресурсами.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Кадровая </a:t>
            </a:r>
            <a:r>
              <a:rPr lang="ru-RU" dirty="0"/>
              <a:t>политика в образовательной организации.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Психологические </a:t>
            </a:r>
            <a:r>
              <a:rPr lang="ru-RU" dirty="0"/>
              <a:t>аспекты кадровой работы в образовательной организации.</a:t>
            </a:r>
          </a:p>
          <a:p>
            <a:pPr marL="457200" lvl="0" indent="-457200">
              <a:buFont typeface="+mj-lt"/>
              <a:buAutoNum type="arabicPeriod"/>
            </a:pPr>
            <a:endParaRPr lang="ru-RU" dirty="0"/>
          </a:p>
          <a:p>
            <a:pPr marL="0" lvl="0" indent="0">
              <a:buNone/>
            </a:pPr>
            <a:endParaRPr lang="ru-RU" dirty="0" smtClean="0"/>
          </a:p>
          <a:p>
            <a:pPr marL="0" lvl="0" indent="0">
              <a:buNone/>
            </a:pPr>
            <a:r>
              <a:rPr lang="ru-RU" dirty="0" smtClean="0"/>
              <a:t>Преподаватель дисциплины: Кузьмина Анна Сергеевна, </a:t>
            </a:r>
            <a:r>
              <a:rPr lang="ru-RU" dirty="0"/>
              <a:t>кандидат </a:t>
            </a:r>
            <a:r>
              <a:rPr lang="ru-RU" dirty="0" smtClean="0"/>
              <a:t>психологических </a:t>
            </a:r>
            <a:r>
              <a:rPr lang="ru-RU" dirty="0"/>
              <a:t>наук, </a:t>
            </a:r>
            <a:r>
              <a:rPr lang="ru-RU" dirty="0" smtClean="0"/>
              <a:t>доцент кафедры клинической психологии ИГН</a:t>
            </a:r>
            <a:endParaRPr lang="ru-RU" dirty="0"/>
          </a:p>
        </p:txBody>
      </p:sp>
      <p:sp>
        <p:nvSpPr>
          <p:cNvPr id="4" name="object 2"/>
          <p:cNvSpPr txBox="1"/>
          <p:nvPr/>
        </p:nvSpPr>
        <p:spPr>
          <a:xfrm flipH="1">
            <a:off x="10701881" y="1341740"/>
            <a:ext cx="1239839" cy="39562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marR="5080" algn="ctr">
              <a:spcBef>
                <a:spcPts val="204"/>
              </a:spcBef>
            </a:pPr>
            <a:r>
              <a:rPr sz="800" b="1" spc="40" dirty="0">
                <a:solidFill>
                  <a:srgbClr val="1B4E9B"/>
                </a:solidFill>
                <a:latin typeface="Yu Gothic UI"/>
                <a:cs typeface="Yu Gothic UI"/>
              </a:rPr>
              <a:t>АЛТАЙСКИЙ </a:t>
            </a:r>
            <a:r>
              <a:rPr sz="800" b="1" spc="45" dirty="0">
                <a:solidFill>
                  <a:srgbClr val="1B4E9B"/>
                </a:solidFill>
                <a:latin typeface="Yu Gothic UI"/>
                <a:cs typeface="Yu Gothic UI"/>
              </a:rPr>
              <a:t> </a:t>
            </a:r>
            <a:r>
              <a:rPr sz="800" b="1" spc="60" dirty="0">
                <a:solidFill>
                  <a:srgbClr val="1B4E9B"/>
                </a:solidFill>
                <a:latin typeface="Yu Gothic UI"/>
                <a:cs typeface="Yu Gothic UI"/>
              </a:rPr>
              <a:t>Г</a:t>
            </a:r>
            <a:r>
              <a:rPr sz="800" b="1" spc="120" dirty="0">
                <a:solidFill>
                  <a:srgbClr val="1B4E9B"/>
                </a:solidFill>
                <a:latin typeface="Yu Gothic UI"/>
                <a:cs typeface="Yu Gothic UI"/>
              </a:rPr>
              <a:t>О</a:t>
            </a:r>
            <a:r>
              <a:rPr sz="800" b="1" spc="180" dirty="0">
                <a:solidFill>
                  <a:srgbClr val="1B4E9B"/>
                </a:solidFill>
                <a:latin typeface="Yu Gothic UI"/>
                <a:cs typeface="Yu Gothic UI"/>
              </a:rPr>
              <a:t>С</a:t>
            </a:r>
            <a:r>
              <a:rPr sz="800" b="1" spc="10" dirty="0">
                <a:solidFill>
                  <a:srgbClr val="1B4E9B"/>
                </a:solidFill>
                <a:latin typeface="Yu Gothic UI"/>
                <a:cs typeface="Yu Gothic UI"/>
              </a:rPr>
              <a:t>У</a:t>
            </a:r>
            <a:r>
              <a:rPr sz="800" b="1" spc="90" dirty="0">
                <a:solidFill>
                  <a:srgbClr val="1B4E9B"/>
                </a:solidFill>
                <a:latin typeface="Yu Gothic UI"/>
                <a:cs typeface="Yu Gothic UI"/>
              </a:rPr>
              <a:t>Д</a:t>
            </a:r>
            <a:r>
              <a:rPr sz="800" b="1" spc="5" dirty="0">
                <a:solidFill>
                  <a:srgbClr val="1B4E9B"/>
                </a:solidFill>
                <a:latin typeface="Yu Gothic UI"/>
                <a:cs typeface="Yu Gothic UI"/>
              </a:rPr>
              <a:t>А</a:t>
            </a:r>
            <a:r>
              <a:rPr sz="800" b="1" spc="90" dirty="0">
                <a:solidFill>
                  <a:srgbClr val="1B4E9B"/>
                </a:solidFill>
                <a:latin typeface="Yu Gothic UI"/>
                <a:cs typeface="Yu Gothic UI"/>
              </a:rPr>
              <a:t>Р</a:t>
            </a:r>
            <a:r>
              <a:rPr sz="800" b="1" spc="180" dirty="0">
                <a:solidFill>
                  <a:srgbClr val="1B4E9B"/>
                </a:solidFill>
                <a:latin typeface="Yu Gothic UI"/>
                <a:cs typeface="Yu Gothic UI"/>
              </a:rPr>
              <a:t>С</a:t>
            </a:r>
            <a:r>
              <a:rPr sz="800" b="1" spc="160" dirty="0">
                <a:solidFill>
                  <a:srgbClr val="1B4E9B"/>
                </a:solidFill>
                <a:latin typeface="Yu Gothic UI"/>
                <a:cs typeface="Yu Gothic UI"/>
              </a:rPr>
              <a:t>Т</a:t>
            </a:r>
            <a:r>
              <a:rPr sz="800" b="1" spc="90" dirty="0">
                <a:solidFill>
                  <a:srgbClr val="1B4E9B"/>
                </a:solidFill>
                <a:latin typeface="Yu Gothic UI"/>
                <a:cs typeface="Yu Gothic UI"/>
              </a:rPr>
              <a:t>В</a:t>
            </a:r>
            <a:r>
              <a:rPr sz="800" b="1" spc="120" dirty="0">
                <a:solidFill>
                  <a:srgbClr val="1B4E9B"/>
                </a:solidFill>
                <a:latin typeface="Yu Gothic UI"/>
                <a:cs typeface="Yu Gothic UI"/>
              </a:rPr>
              <a:t>Е</a:t>
            </a:r>
            <a:r>
              <a:rPr sz="800" b="1" spc="60" dirty="0">
                <a:solidFill>
                  <a:srgbClr val="1B4E9B"/>
                </a:solidFill>
                <a:latin typeface="Yu Gothic UI"/>
                <a:cs typeface="Yu Gothic UI"/>
              </a:rPr>
              <a:t>НН</a:t>
            </a:r>
            <a:r>
              <a:rPr sz="800" b="1" spc="170" dirty="0">
                <a:solidFill>
                  <a:srgbClr val="1B4E9B"/>
                </a:solidFill>
                <a:latin typeface="Yu Gothic UI"/>
                <a:cs typeface="Yu Gothic UI"/>
              </a:rPr>
              <a:t>Ы</a:t>
            </a:r>
            <a:r>
              <a:rPr sz="800" b="1" spc="-20" dirty="0">
                <a:solidFill>
                  <a:srgbClr val="1B4E9B"/>
                </a:solidFill>
                <a:latin typeface="Yu Gothic UI"/>
                <a:cs typeface="Yu Gothic UI"/>
              </a:rPr>
              <a:t>Й  </a:t>
            </a:r>
            <a:r>
              <a:rPr sz="800" b="1" spc="95" dirty="0">
                <a:solidFill>
                  <a:srgbClr val="1B4E9B"/>
                </a:solidFill>
                <a:latin typeface="Yu Gothic UI"/>
                <a:cs typeface="Yu Gothic UI"/>
              </a:rPr>
              <a:t>УНИВЕРСИТЕТ</a:t>
            </a:r>
            <a:endParaRPr sz="800" dirty="0">
              <a:latin typeface="Yu Gothic UI"/>
              <a:cs typeface="Yu Gothic UI"/>
            </a:endParaRPr>
          </a:p>
        </p:txBody>
      </p:sp>
      <p:pic>
        <p:nvPicPr>
          <p:cNvPr id="5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 flipH="1">
            <a:off x="10695772" y="264373"/>
            <a:ext cx="1252059" cy="102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948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Управление инновационными процессами в образовании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Тематические разделы дисциплины: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Сущность инновационных процессов в образовании.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Управление </a:t>
            </a:r>
            <a:r>
              <a:rPr lang="ru-RU" dirty="0"/>
              <a:t>инновационными процессами в образовании.</a:t>
            </a:r>
          </a:p>
          <a:p>
            <a:pPr marL="457200" lvl="0" indent="-457200">
              <a:buFont typeface="+mj-lt"/>
              <a:buAutoNum type="arabicPeriod"/>
            </a:pPr>
            <a:endParaRPr lang="ru-RU" dirty="0"/>
          </a:p>
          <a:p>
            <a:pPr marL="0" lvl="0" indent="0">
              <a:buNone/>
            </a:pPr>
            <a:endParaRPr lang="ru-RU" dirty="0" smtClean="0"/>
          </a:p>
          <a:p>
            <a:pPr marL="0" lvl="0" indent="0">
              <a:buNone/>
            </a:pPr>
            <a:r>
              <a:rPr lang="ru-RU" dirty="0" smtClean="0"/>
              <a:t>Преподаватель дисциплины: </a:t>
            </a:r>
            <a:r>
              <a:rPr lang="ru-RU" dirty="0" err="1" smtClean="0"/>
              <a:t>Тырина</a:t>
            </a:r>
            <a:r>
              <a:rPr lang="ru-RU" dirty="0" smtClean="0"/>
              <a:t> Марина Петровна, </a:t>
            </a:r>
            <a:r>
              <a:rPr lang="ru-RU" dirty="0"/>
              <a:t>кандидат </a:t>
            </a:r>
            <a:r>
              <a:rPr lang="ru-RU" dirty="0" smtClean="0"/>
              <a:t>педагогических </a:t>
            </a:r>
            <a:r>
              <a:rPr lang="ru-RU" dirty="0"/>
              <a:t>наук, </a:t>
            </a:r>
            <a:r>
              <a:rPr lang="ru-RU" dirty="0" smtClean="0"/>
              <a:t>доцент кафедры социальной психологии и педагогического образования ИГН</a:t>
            </a:r>
            <a:endParaRPr lang="ru-RU" dirty="0"/>
          </a:p>
        </p:txBody>
      </p:sp>
      <p:sp>
        <p:nvSpPr>
          <p:cNvPr id="4" name="object 2"/>
          <p:cNvSpPr txBox="1"/>
          <p:nvPr/>
        </p:nvSpPr>
        <p:spPr>
          <a:xfrm flipH="1">
            <a:off x="10701881" y="1341740"/>
            <a:ext cx="1239839" cy="39562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marR="5080" algn="ctr">
              <a:spcBef>
                <a:spcPts val="204"/>
              </a:spcBef>
            </a:pPr>
            <a:r>
              <a:rPr sz="800" b="1" spc="40" dirty="0">
                <a:solidFill>
                  <a:srgbClr val="1B4E9B"/>
                </a:solidFill>
                <a:latin typeface="Yu Gothic UI"/>
                <a:cs typeface="Yu Gothic UI"/>
              </a:rPr>
              <a:t>АЛТАЙСКИЙ </a:t>
            </a:r>
            <a:r>
              <a:rPr sz="800" b="1" spc="45" dirty="0">
                <a:solidFill>
                  <a:srgbClr val="1B4E9B"/>
                </a:solidFill>
                <a:latin typeface="Yu Gothic UI"/>
                <a:cs typeface="Yu Gothic UI"/>
              </a:rPr>
              <a:t> </a:t>
            </a:r>
            <a:r>
              <a:rPr sz="800" b="1" spc="60" dirty="0">
                <a:solidFill>
                  <a:srgbClr val="1B4E9B"/>
                </a:solidFill>
                <a:latin typeface="Yu Gothic UI"/>
                <a:cs typeface="Yu Gothic UI"/>
              </a:rPr>
              <a:t>Г</a:t>
            </a:r>
            <a:r>
              <a:rPr sz="800" b="1" spc="120" dirty="0">
                <a:solidFill>
                  <a:srgbClr val="1B4E9B"/>
                </a:solidFill>
                <a:latin typeface="Yu Gothic UI"/>
                <a:cs typeface="Yu Gothic UI"/>
              </a:rPr>
              <a:t>О</a:t>
            </a:r>
            <a:r>
              <a:rPr sz="800" b="1" spc="180" dirty="0">
                <a:solidFill>
                  <a:srgbClr val="1B4E9B"/>
                </a:solidFill>
                <a:latin typeface="Yu Gothic UI"/>
                <a:cs typeface="Yu Gothic UI"/>
              </a:rPr>
              <a:t>С</a:t>
            </a:r>
            <a:r>
              <a:rPr sz="800" b="1" spc="10" dirty="0">
                <a:solidFill>
                  <a:srgbClr val="1B4E9B"/>
                </a:solidFill>
                <a:latin typeface="Yu Gothic UI"/>
                <a:cs typeface="Yu Gothic UI"/>
              </a:rPr>
              <a:t>У</a:t>
            </a:r>
            <a:r>
              <a:rPr sz="800" b="1" spc="90" dirty="0">
                <a:solidFill>
                  <a:srgbClr val="1B4E9B"/>
                </a:solidFill>
                <a:latin typeface="Yu Gothic UI"/>
                <a:cs typeface="Yu Gothic UI"/>
              </a:rPr>
              <a:t>Д</a:t>
            </a:r>
            <a:r>
              <a:rPr sz="800" b="1" spc="5" dirty="0">
                <a:solidFill>
                  <a:srgbClr val="1B4E9B"/>
                </a:solidFill>
                <a:latin typeface="Yu Gothic UI"/>
                <a:cs typeface="Yu Gothic UI"/>
              </a:rPr>
              <a:t>А</a:t>
            </a:r>
            <a:r>
              <a:rPr sz="800" b="1" spc="90" dirty="0">
                <a:solidFill>
                  <a:srgbClr val="1B4E9B"/>
                </a:solidFill>
                <a:latin typeface="Yu Gothic UI"/>
                <a:cs typeface="Yu Gothic UI"/>
              </a:rPr>
              <a:t>Р</a:t>
            </a:r>
            <a:r>
              <a:rPr sz="800" b="1" spc="180" dirty="0">
                <a:solidFill>
                  <a:srgbClr val="1B4E9B"/>
                </a:solidFill>
                <a:latin typeface="Yu Gothic UI"/>
                <a:cs typeface="Yu Gothic UI"/>
              </a:rPr>
              <a:t>С</a:t>
            </a:r>
            <a:r>
              <a:rPr sz="800" b="1" spc="160" dirty="0">
                <a:solidFill>
                  <a:srgbClr val="1B4E9B"/>
                </a:solidFill>
                <a:latin typeface="Yu Gothic UI"/>
                <a:cs typeface="Yu Gothic UI"/>
              </a:rPr>
              <a:t>Т</a:t>
            </a:r>
            <a:r>
              <a:rPr sz="800" b="1" spc="90" dirty="0">
                <a:solidFill>
                  <a:srgbClr val="1B4E9B"/>
                </a:solidFill>
                <a:latin typeface="Yu Gothic UI"/>
                <a:cs typeface="Yu Gothic UI"/>
              </a:rPr>
              <a:t>В</a:t>
            </a:r>
            <a:r>
              <a:rPr sz="800" b="1" spc="120" dirty="0">
                <a:solidFill>
                  <a:srgbClr val="1B4E9B"/>
                </a:solidFill>
                <a:latin typeface="Yu Gothic UI"/>
                <a:cs typeface="Yu Gothic UI"/>
              </a:rPr>
              <a:t>Е</a:t>
            </a:r>
            <a:r>
              <a:rPr sz="800" b="1" spc="60" dirty="0">
                <a:solidFill>
                  <a:srgbClr val="1B4E9B"/>
                </a:solidFill>
                <a:latin typeface="Yu Gothic UI"/>
                <a:cs typeface="Yu Gothic UI"/>
              </a:rPr>
              <a:t>НН</a:t>
            </a:r>
            <a:r>
              <a:rPr sz="800" b="1" spc="170" dirty="0">
                <a:solidFill>
                  <a:srgbClr val="1B4E9B"/>
                </a:solidFill>
                <a:latin typeface="Yu Gothic UI"/>
                <a:cs typeface="Yu Gothic UI"/>
              </a:rPr>
              <a:t>Ы</a:t>
            </a:r>
            <a:r>
              <a:rPr sz="800" b="1" spc="-20" dirty="0">
                <a:solidFill>
                  <a:srgbClr val="1B4E9B"/>
                </a:solidFill>
                <a:latin typeface="Yu Gothic UI"/>
                <a:cs typeface="Yu Gothic UI"/>
              </a:rPr>
              <a:t>Й  </a:t>
            </a:r>
            <a:r>
              <a:rPr sz="800" b="1" spc="95" dirty="0">
                <a:solidFill>
                  <a:srgbClr val="1B4E9B"/>
                </a:solidFill>
                <a:latin typeface="Yu Gothic UI"/>
                <a:cs typeface="Yu Gothic UI"/>
              </a:rPr>
              <a:t>УНИВЕРСИТЕТ</a:t>
            </a:r>
            <a:endParaRPr sz="800" dirty="0">
              <a:latin typeface="Yu Gothic UI"/>
              <a:cs typeface="Yu Gothic UI"/>
            </a:endParaRPr>
          </a:p>
        </p:txBody>
      </p:sp>
      <p:pic>
        <p:nvPicPr>
          <p:cNvPr id="5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 flipH="1">
            <a:off x="10695772" y="264373"/>
            <a:ext cx="1252059" cy="102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588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087334"/>
          </a:xfrm>
        </p:spPr>
        <p:txBody>
          <a:bodyPr>
            <a:normAutofit/>
          </a:bodyPr>
          <a:lstStyle/>
          <a:p>
            <a:pPr algn="ctr"/>
            <a:r>
              <a:rPr lang="ru-RU" sz="4200" b="1" dirty="0" smtClean="0"/>
              <a:t>Дополнительный профессиональный модуль (ДПМ)</a:t>
            </a:r>
            <a:r>
              <a:rPr lang="ru-RU" sz="5000" b="1" dirty="0" smtClean="0"/>
              <a:t/>
            </a:r>
            <a:br>
              <a:rPr lang="ru-RU" sz="5000" b="1" dirty="0" smtClean="0"/>
            </a:br>
            <a:r>
              <a:rPr lang="ru-RU" sz="5000" b="1" dirty="0" smtClean="0"/>
              <a:t>«Менеджмент в образовании»</a:t>
            </a:r>
            <a:endParaRPr lang="ru-RU" sz="5000" b="1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r"/>
            <a:r>
              <a:rPr lang="ru-RU" dirty="0" smtClean="0"/>
              <a:t>Кузьмина А.С.</a:t>
            </a:r>
          </a:p>
          <a:p>
            <a:pPr algn="r"/>
            <a:r>
              <a:rPr lang="ru-RU" dirty="0" smtClean="0"/>
              <a:t>Петрова Л.И.</a:t>
            </a:r>
          </a:p>
          <a:p>
            <a:pPr algn="r"/>
            <a:r>
              <a:rPr lang="ru-RU" dirty="0" err="1" smtClean="0"/>
              <a:t>Тырина</a:t>
            </a:r>
            <a:r>
              <a:rPr lang="ru-RU" dirty="0" smtClean="0"/>
              <a:t> М.П.</a:t>
            </a:r>
            <a:endParaRPr lang="ru-RU" dirty="0"/>
          </a:p>
        </p:txBody>
      </p:sp>
      <p:sp>
        <p:nvSpPr>
          <p:cNvPr id="6" name="object 2"/>
          <p:cNvSpPr txBox="1"/>
          <p:nvPr/>
        </p:nvSpPr>
        <p:spPr>
          <a:xfrm flipH="1">
            <a:off x="10774453" y="1194445"/>
            <a:ext cx="1239839" cy="39562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marR="5080" algn="ctr">
              <a:spcBef>
                <a:spcPts val="204"/>
              </a:spcBef>
            </a:pPr>
            <a:r>
              <a:rPr sz="800" b="1" spc="40" dirty="0">
                <a:solidFill>
                  <a:srgbClr val="1B4E9B"/>
                </a:solidFill>
                <a:latin typeface="Yu Gothic UI"/>
                <a:cs typeface="Yu Gothic UI"/>
              </a:rPr>
              <a:t>АЛТАЙСКИЙ </a:t>
            </a:r>
            <a:r>
              <a:rPr sz="800" b="1" spc="45" dirty="0">
                <a:solidFill>
                  <a:srgbClr val="1B4E9B"/>
                </a:solidFill>
                <a:latin typeface="Yu Gothic UI"/>
                <a:cs typeface="Yu Gothic UI"/>
              </a:rPr>
              <a:t> </a:t>
            </a:r>
            <a:r>
              <a:rPr sz="800" b="1" spc="60" dirty="0">
                <a:solidFill>
                  <a:srgbClr val="1B4E9B"/>
                </a:solidFill>
                <a:latin typeface="Yu Gothic UI"/>
                <a:cs typeface="Yu Gothic UI"/>
              </a:rPr>
              <a:t>Г</a:t>
            </a:r>
            <a:r>
              <a:rPr sz="800" b="1" spc="120" dirty="0">
                <a:solidFill>
                  <a:srgbClr val="1B4E9B"/>
                </a:solidFill>
                <a:latin typeface="Yu Gothic UI"/>
                <a:cs typeface="Yu Gothic UI"/>
              </a:rPr>
              <a:t>О</a:t>
            </a:r>
            <a:r>
              <a:rPr sz="800" b="1" spc="180" dirty="0">
                <a:solidFill>
                  <a:srgbClr val="1B4E9B"/>
                </a:solidFill>
                <a:latin typeface="Yu Gothic UI"/>
                <a:cs typeface="Yu Gothic UI"/>
              </a:rPr>
              <a:t>С</a:t>
            </a:r>
            <a:r>
              <a:rPr sz="800" b="1" spc="10" dirty="0">
                <a:solidFill>
                  <a:srgbClr val="1B4E9B"/>
                </a:solidFill>
                <a:latin typeface="Yu Gothic UI"/>
                <a:cs typeface="Yu Gothic UI"/>
              </a:rPr>
              <a:t>У</a:t>
            </a:r>
            <a:r>
              <a:rPr sz="800" b="1" spc="90" dirty="0">
                <a:solidFill>
                  <a:srgbClr val="1B4E9B"/>
                </a:solidFill>
                <a:latin typeface="Yu Gothic UI"/>
                <a:cs typeface="Yu Gothic UI"/>
              </a:rPr>
              <a:t>Д</a:t>
            </a:r>
            <a:r>
              <a:rPr sz="800" b="1" spc="5" dirty="0">
                <a:solidFill>
                  <a:srgbClr val="1B4E9B"/>
                </a:solidFill>
                <a:latin typeface="Yu Gothic UI"/>
                <a:cs typeface="Yu Gothic UI"/>
              </a:rPr>
              <a:t>А</a:t>
            </a:r>
            <a:r>
              <a:rPr sz="800" b="1" spc="90" dirty="0">
                <a:solidFill>
                  <a:srgbClr val="1B4E9B"/>
                </a:solidFill>
                <a:latin typeface="Yu Gothic UI"/>
                <a:cs typeface="Yu Gothic UI"/>
              </a:rPr>
              <a:t>Р</a:t>
            </a:r>
            <a:r>
              <a:rPr sz="800" b="1" spc="180" dirty="0">
                <a:solidFill>
                  <a:srgbClr val="1B4E9B"/>
                </a:solidFill>
                <a:latin typeface="Yu Gothic UI"/>
                <a:cs typeface="Yu Gothic UI"/>
              </a:rPr>
              <a:t>С</a:t>
            </a:r>
            <a:r>
              <a:rPr sz="800" b="1" spc="160" dirty="0">
                <a:solidFill>
                  <a:srgbClr val="1B4E9B"/>
                </a:solidFill>
                <a:latin typeface="Yu Gothic UI"/>
                <a:cs typeface="Yu Gothic UI"/>
              </a:rPr>
              <a:t>Т</a:t>
            </a:r>
            <a:r>
              <a:rPr sz="800" b="1" spc="90" dirty="0">
                <a:solidFill>
                  <a:srgbClr val="1B4E9B"/>
                </a:solidFill>
                <a:latin typeface="Yu Gothic UI"/>
                <a:cs typeface="Yu Gothic UI"/>
              </a:rPr>
              <a:t>В</a:t>
            </a:r>
            <a:r>
              <a:rPr sz="800" b="1" spc="120" dirty="0">
                <a:solidFill>
                  <a:srgbClr val="1B4E9B"/>
                </a:solidFill>
                <a:latin typeface="Yu Gothic UI"/>
                <a:cs typeface="Yu Gothic UI"/>
              </a:rPr>
              <a:t>Е</a:t>
            </a:r>
            <a:r>
              <a:rPr sz="800" b="1" spc="60" dirty="0">
                <a:solidFill>
                  <a:srgbClr val="1B4E9B"/>
                </a:solidFill>
                <a:latin typeface="Yu Gothic UI"/>
                <a:cs typeface="Yu Gothic UI"/>
              </a:rPr>
              <a:t>НН</a:t>
            </a:r>
            <a:r>
              <a:rPr sz="800" b="1" spc="170" dirty="0">
                <a:solidFill>
                  <a:srgbClr val="1B4E9B"/>
                </a:solidFill>
                <a:latin typeface="Yu Gothic UI"/>
                <a:cs typeface="Yu Gothic UI"/>
              </a:rPr>
              <a:t>Ы</a:t>
            </a:r>
            <a:r>
              <a:rPr sz="800" b="1" spc="-20" dirty="0">
                <a:solidFill>
                  <a:srgbClr val="1B4E9B"/>
                </a:solidFill>
                <a:latin typeface="Yu Gothic UI"/>
                <a:cs typeface="Yu Gothic UI"/>
              </a:rPr>
              <a:t>Й  </a:t>
            </a:r>
            <a:r>
              <a:rPr sz="800" b="1" spc="95" dirty="0">
                <a:solidFill>
                  <a:srgbClr val="1B4E9B"/>
                </a:solidFill>
                <a:latin typeface="Yu Gothic UI"/>
                <a:cs typeface="Yu Gothic UI"/>
              </a:rPr>
              <a:t>УНИВЕРСИТЕТ</a:t>
            </a:r>
            <a:endParaRPr sz="800" dirty="0">
              <a:latin typeface="Yu Gothic UI"/>
              <a:cs typeface="Yu Gothic UI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 flipH="1">
            <a:off x="10768344" y="117078"/>
            <a:ext cx="1252059" cy="102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214464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</TotalTime>
  <Words>402</Words>
  <Application>Microsoft Office PowerPoint</Application>
  <PresentationFormat>Широкоэкранный</PresentationFormat>
  <Paragraphs>65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Yu Gothic UI</vt:lpstr>
      <vt:lpstr>Calibri</vt:lpstr>
      <vt:lpstr>Calibri Light</vt:lpstr>
      <vt:lpstr>Wingdings</vt:lpstr>
      <vt:lpstr>Ретро</vt:lpstr>
      <vt:lpstr>Дополнительный профессиональный модуль (ДПМ) «Менеджмент в образовании»</vt:lpstr>
      <vt:lpstr>Цель ДПМ</vt:lpstr>
      <vt:lpstr>Задачи ДПМ</vt:lpstr>
      <vt:lpstr>Преимущества и особенности ДПМ</vt:lpstr>
      <vt:lpstr>Дисциплины ДПМ</vt:lpstr>
      <vt:lpstr>Основы менеджмента в сфере образования</vt:lpstr>
      <vt:lpstr>Кадровый менеджмент в системе образования </vt:lpstr>
      <vt:lpstr>Управление инновационными процессами в образовании</vt:lpstr>
      <vt:lpstr>Дополнительный профессиональный модуль (ДПМ) «Менеджмент в образовании»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Дополнительный профессиональный модуль  «Менеджмент в образовании»</dc:title>
  <dc:creator>Пользователь</dc:creator>
  <cp:lastModifiedBy>Пользователь</cp:lastModifiedBy>
  <cp:revision>5</cp:revision>
  <dcterms:created xsi:type="dcterms:W3CDTF">2023-03-01T14:50:00Z</dcterms:created>
  <dcterms:modified xsi:type="dcterms:W3CDTF">2023-03-01T15:28:25Z</dcterms:modified>
</cp:coreProperties>
</file>